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373" r:id="rId2"/>
    <p:sldId id="374" r:id="rId3"/>
    <p:sldId id="380" r:id="rId4"/>
    <p:sldId id="377" r:id="rId5"/>
    <p:sldId id="376" r:id="rId6"/>
    <p:sldId id="378" r:id="rId7"/>
    <p:sldId id="379" r:id="rId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ott Sanderson" initials="SS" lastIdx="2" clrIdx="0">
    <p:extLst>
      <p:ext uri="{19B8F6BF-5375-455C-9EA6-DF929625EA0E}">
        <p15:presenceInfo xmlns:p15="http://schemas.microsoft.com/office/powerpoint/2012/main" userId="ee8d9c94fe18581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9A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05"/>
    <p:restoredTop sz="96208"/>
  </p:normalViewPr>
  <p:slideViewPr>
    <p:cSldViewPr snapToGrid="0" snapToObjects="1">
      <p:cViewPr varScale="1">
        <p:scale>
          <a:sx n="120" d="100"/>
          <a:sy n="120" d="100"/>
        </p:scale>
        <p:origin x="200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115AC-8C15-044D-91A3-C965D2BEB964}" type="datetimeFigureOut">
              <a:rPr lang="en-US" smtClean="0"/>
              <a:t>1/29/20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6546C-C1BA-7D47-A999-622F35259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458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115AC-8C15-044D-91A3-C965D2BEB964}" type="datetimeFigureOut">
              <a:rPr lang="en-US" smtClean="0"/>
              <a:t>1/29/20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6546C-C1BA-7D47-A999-622F35259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141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115AC-8C15-044D-91A3-C965D2BEB964}" type="datetimeFigureOut">
              <a:rPr lang="en-US" smtClean="0"/>
              <a:t>1/29/20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6546C-C1BA-7D47-A999-622F35259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522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115AC-8C15-044D-91A3-C965D2BEB964}" type="datetimeFigureOut">
              <a:rPr lang="en-US" smtClean="0"/>
              <a:t>1/29/20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6546C-C1BA-7D47-A999-622F35259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458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115AC-8C15-044D-91A3-C965D2BEB964}" type="datetimeFigureOut">
              <a:rPr lang="en-US" smtClean="0"/>
              <a:t>1/29/20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6546C-C1BA-7D47-A999-622F35259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856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115AC-8C15-044D-91A3-C965D2BEB964}" type="datetimeFigureOut">
              <a:rPr lang="en-US" smtClean="0"/>
              <a:t>1/29/20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6546C-C1BA-7D47-A999-622F35259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53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115AC-8C15-044D-91A3-C965D2BEB964}" type="datetimeFigureOut">
              <a:rPr lang="en-US" smtClean="0"/>
              <a:t>1/29/20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6546C-C1BA-7D47-A999-622F35259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483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115AC-8C15-044D-91A3-C965D2BEB964}" type="datetimeFigureOut">
              <a:rPr lang="en-US" smtClean="0"/>
              <a:t>1/29/20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6546C-C1BA-7D47-A999-622F35259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30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115AC-8C15-044D-91A3-C965D2BEB964}" type="datetimeFigureOut">
              <a:rPr lang="en-US" smtClean="0"/>
              <a:t>1/29/20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6546C-C1BA-7D47-A999-622F35259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144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115AC-8C15-044D-91A3-C965D2BEB964}" type="datetimeFigureOut">
              <a:rPr lang="en-US" smtClean="0"/>
              <a:t>1/29/20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6546C-C1BA-7D47-A999-622F35259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339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115AC-8C15-044D-91A3-C965D2BEB964}" type="datetimeFigureOut">
              <a:rPr lang="en-US" smtClean="0"/>
              <a:t>1/29/20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6546C-C1BA-7D47-A999-622F35259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265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115AC-8C15-044D-91A3-C965D2BEB964}" type="datetimeFigureOut">
              <a:rPr lang="en-US" smtClean="0"/>
              <a:t>1/29/20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6546C-C1BA-7D47-A999-622F35259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626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8B136F7-3176-6B46-8CF6-28E5D1F6D803}"/>
              </a:ext>
            </a:extLst>
          </p:cNvPr>
          <p:cNvGrpSpPr/>
          <p:nvPr/>
        </p:nvGrpSpPr>
        <p:grpSpPr>
          <a:xfrm>
            <a:off x="0" y="164"/>
            <a:ext cx="9144001" cy="3727818"/>
            <a:chOff x="0" y="19882"/>
            <a:chExt cx="12192001" cy="4970424"/>
          </a:xfrm>
        </p:grpSpPr>
        <p:sp>
          <p:nvSpPr>
            <p:cNvPr id="2" name="Parallelogram 1">
              <a:extLst>
                <a:ext uri="{FF2B5EF4-FFF2-40B4-BE49-F238E27FC236}">
                  <a16:creationId xmlns:a16="http://schemas.microsoft.com/office/drawing/2014/main" id="{779427B7-A54C-3347-8675-DF20C14AC686}"/>
                </a:ext>
              </a:extLst>
            </p:cNvPr>
            <p:cNvSpPr/>
            <p:nvPr/>
          </p:nvSpPr>
          <p:spPr>
            <a:xfrm rot="5400000">
              <a:off x="5365472" y="-1836223"/>
              <a:ext cx="1461057" cy="12192001"/>
            </a:xfrm>
            <a:prstGeom prst="parallelogram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13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668F3EE-4E88-F047-B029-D80DCA6BE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9882"/>
              <a:ext cx="12192000" cy="4035075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D43E091C-C648-6B43-A13E-2A2F488554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793" y="3827061"/>
            <a:ext cx="2223881" cy="12008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2A81B1C-D96C-5046-8ADE-C2AEA605536A}"/>
              </a:ext>
            </a:extLst>
          </p:cNvPr>
          <p:cNvSpPr txBox="1"/>
          <p:nvPr/>
        </p:nvSpPr>
        <p:spPr>
          <a:xfrm>
            <a:off x="3637722" y="3970009"/>
            <a:ext cx="2747419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YOUR COMPANY NAME</a:t>
            </a:r>
          </a:p>
          <a:p>
            <a:r>
              <a:rPr lang="en-US" sz="1800" dirty="0">
                <a:solidFill>
                  <a:srgbClr val="269ADA"/>
                </a:solidFill>
              </a:rPr>
              <a:t>PHONE:</a:t>
            </a:r>
            <a:br>
              <a:rPr lang="en-US" sz="1800" dirty="0">
                <a:solidFill>
                  <a:srgbClr val="269ADA"/>
                </a:solidFill>
              </a:rPr>
            </a:br>
            <a:r>
              <a:rPr lang="en-US" sz="1800" dirty="0">
                <a:solidFill>
                  <a:srgbClr val="269ADA"/>
                </a:solidFill>
              </a:rPr>
              <a:t>EMAIL:</a:t>
            </a:r>
          </a:p>
        </p:txBody>
      </p:sp>
    </p:spTree>
    <p:extLst>
      <p:ext uri="{BB962C8B-B14F-4D97-AF65-F5344CB8AC3E}">
        <p14:creationId xmlns:p14="http://schemas.microsoft.com/office/powerpoint/2010/main" val="3194036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DE508831-6FB8-784D-A28A-FBC131796441}"/>
              </a:ext>
            </a:extLst>
          </p:cNvPr>
          <p:cNvGrpSpPr/>
          <p:nvPr/>
        </p:nvGrpSpPr>
        <p:grpSpPr>
          <a:xfrm>
            <a:off x="-2" y="0"/>
            <a:ext cx="9144003" cy="5143500"/>
            <a:chOff x="-2" y="0"/>
            <a:chExt cx="9144003" cy="5143500"/>
          </a:xfrm>
        </p:grpSpPr>
        <p:sp>
          <p:nvSpPr>
            <p:cNvPr id="7" name="Right Triangle 6">
              <a:extLst>
                <a:ext uri="{FF2B5EF4-FFF2-40B4-BE49-F238E27FC236}">
                  <a16:creationId xmlns:a16="http://schemas.microsoft.com/office/drawing/2014/main" id="{8114E723-989A-EB4F-8E7F-9719AAA724F7}"/>
                </a:ext>
              </a:extLst>
            </p:cNvPr>
            <p:cNvSpPr/>
            <p:nvPr/>
          </p:nvSpPr>
          <p:spPr>
            <a:xfrm flipH="1" flipV="1">
              <a:off x="2401557" y="0"/>
              <a:ext cx="6742444" cy="5143500"/>
            </a:xfrm>
            <a:prstGeom prst="rtTriangl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" name="Parallelogram 3">
              <a:extLst>
                <a:ext uri="{FF2B5EF4-FFF2-40B4-BE49-F238E27FC236}">
                  <a16:creationId xmlns:a16="http://schemas.microsoft.com/office/drawing/2014/main" id="{406D7F37-C12C-F24F-BBBD-FE2033D9F261}"/>
                </a:ext>
              </a:extLst>
            </p:cNvPr>
            <p:cNvSpPr/>
            <p:nvPr/>
          </p:nvSpPr>
          <p:spPr>
            <a:xfrm rot="5400000">
              <a:off x="4024103" y="-3788133"/>
              <a:ext cx="1095793" cy="9144001"/>
            </a:xfrm>
            <a:prstGeom prst="parallelogram">
              <a:avLst/>
            </a:prstGeom>
            <a:solidFill>
              <a:srgbClr val="269A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13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92A23E3-1B6A-4A4C-B49D-7D775C4303DB}"/>
                </a:ext>
              </a:extLst>
            </p:cNvPr>
            <p:cNvSpPr txBox="1"/>
            <p:nvPr/>
          </p:nvSpPr>
          <p:spPr>
            <a:xfrm>
              <a:off x="-2" y="0"/>
              <a:ext cx="9144001" cy="1110419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tIns="360000" bIns="251999" rtlCol="0">
              <a:spAutoFit/>
            </a:bodyPr>
            <a:lstStyle/>
            <a:p>
              <a:pPr algn="ctr"/>
              <a:r>
                <a:rPr lang="en-US" sz="3200" dirty="0">
                  <a:latin typeface="+mj-lt"/>
                </a:rPr>
                <a:t>ABOUT GOOGLE ADS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E5425F5-50E5-4949-95F7-C1A19264E5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567735"/>
              <a:ext cx="2402535" cy="357576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B5E2939-3CAA-4945-B8A4-4B0849A50BC7}"/>
                </a:ext>
              </a:extLst>
            </p:cNvPr>
            <p:cNvSpPr txBox="1"/>
            <p:nvPr/>
          </p:nvSpPr>
          <p:spPr>
            <a:xfrm>
              <a:off x="5265173" y="1586492"/>
              <a:ext cx="362810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>
                  <a:latin typeface="+mj-lt"/>
                </a:rPr>
                <a:t>Google Ads are displayed to </a:t>
              </a:r>
              <a:r>
                <a:rPr lang="en-US" sz="2100" dirty="0"/>
                <a:t>potential customers </a:t>
              </a:r>
              <a:r>
                <a:rPr lang="en-US" sz="2100" dirty="0">
                  <a:latin typeface="+mj-lt"/>
                </a:rPr>
                <a:t>while they are </a:t>
              </a:r>
              <a:r>
                <a:rPr lang="en-US" sz="2100" b="1" dirty="0"/>
                <a:t>actively searching</a:t>
              </a:r>
              <a:r>
                <a:rPr lang="en-US" sz="2100" dirty="0"/>
                <a:t> for products or services</a:t>
              </a:r>
              <a:endParaRPr lang="en-US" sz="1800" dirty="0">
                <a:solidFill>
                  <a:srgbClr val="269ADA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64DBAC2-7EC7-1E4C-A198-2A1F611C665B}"/>
                </a:ext>
              </a:extLst>
            </p:cNvPr>
            <p:cNvSpPr txBox="1"/>
            <p:nvPr/>
          </p:nvSpPr>
          <p:spPr>
            <a:xfrm>
              <a:off x="5265172" y="3193389"/>
              <a:ext cx="362810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>
                  <a:latin typeface="+mj-lt"/>
                </a:rPr>
                <a:t>Google Ads are </a:t>
              </a:r>
              <a:r>
                <a:rPr lang="en-US" sz="2100" b="1" dirty="0">
                  <a:latin typeface="+mj-lt"/>
                </a:rPr>
                <a:t>given higher priority</a:t>
              </a:r>
              <a:r>
                <a:rPr lang="en-US" sz="2100" dirty="0">
                  <a:latin typeface="+mj-lt"/>
                </a:rPr>
                <a:t> on search results pages</a:t>
              </a:r>
              <a:endParaRPr lang="en-US" sz="1800" dirty="0">
                <a:solidFill>
                  <a:srgbClr val="269ADA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C73A636-0CA0-1740-BF2E-E45C32E8B3C1}"/>
                </a:ext>
              </a:extLst>
            </p:cNvPr>
            <p:cNvSpPr txBox="1"/>
            <p:nvPr/>
          </p:nvSpPr>
          <p:spPr>
            <a:xfrm>
              <a:off x="5265171" y="4137057"/>
              <a:ext cx="362810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>
                  <a:latin typeface="+mj-lt"/>
                </a:rPr>
                <a:t>Making them the </a:t>
              </a:r>
              <a:r>
                <a:rPr lang="en-US" sz="2100" dirty="0"/>
                <a:t>most effective</a:t>
              </a:r>
              <a:r>
                <a:rPr lang="en-US" sz="2100" dirty="0">
                  <a:latin typeface="+mj-lt"/>
                </a:rPr>
                <a:t> way to reach </a:t>
              </a:r>
              <a:r>
                <a:rPr lang="en-US" sz="2100" b="1" dirty="0"/>
                <a:t>new customers</a:t>
              </a:r>
              <a:endParaRPr lang="en-US" sz="1800" b="1" dirty="0">
                <a:solidFill>
                  <a:srgbClr val="269ADA"/>
                </a:solidFill>
              </a:endParaRPr>
            </a:p>
          </p:txBody>
        </p:sp>
        <p:pic>
          <p:nvPicPr>
            <p:cNvPr id="16" name="Google Shape;159;p20">
              <a:extLst>
                <a:ext uri="{FF2B5EF4-FFF2-40B4-BE49-F238E27FC236}">
                  <a16:creationId xmlns:a16="http://schemas.microsoft.com/office/drawing/2014/main" id="{00488FDB-1393-494D-A71D-90E08327D110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88109" y="2095265"/>
              <a:ext cx="2304175" cy="496850"/>
            </a:xfrm>
            <a:prstGeom prst="rect">
              <a:avLst/>
            </a:prstGeom>
            <a:noFill/>
            <a:ln w="19050" cap="flat" cmpd="sng">
              <a:noFill/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10800000" algn="r" rotWithShape="0">
                <a:prstClr val="black">
                  <a:alpha val="28000"/>
                </a:prstClr>
              </a:outerShdw>
            </a:effectLst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A5C7A5A-5FF5-5B4B-9F15-5137AD0BC2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40197" y="1644044"/>
              <a:ext cx="2402534" cy="2407450"/>
            </a:xfrm>
            <a:prstGeom prst="rect">
              <a:avLst/>
            </a:prstGeom>
          </p:spPr>
        </p:pic>
        <p:sp>
          <p:nvSpPr>
            <p:cNvPr id="21" name="Right Triangle 20">
              <a:extLst>
                <a:ext uri="{FF2B5EF4-FFF2-40B4-BE49-F238E27FC236}">
                  <a16:creationId xmlns:a16="http://schemas.microsoft.com/office/drawing/2014/main" id="{9DEBC64C-6200-2B4D-A5CC-DF6641EA48F8}"/>
                </a:ext>
              </a:extLst>
            </p:cNvPr>
            <p:cNvSpPr/>
            <p:nvPr/>
          </p:nvSpPr>
          <p:spPr>
            <a:xfrm flipH="1">
              <a:off x="4804091" y="1642937"/>
              <a:ext cx="210353" cy="3220348"/>
            </a:xfrm>
            <a:prstGeom prst="rtTriangle">
              <a:avLst/>
            </a:prstGeom>
            <a:solidFill>
              <a:srgbClr val="269A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7674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E756740-80C9-3A46-B34C-8C7D0608D66E}"/>
              </a:ext>
            </a:extLst>
          </p:cNvPr>
          <p:cNvGrpSpPr/>
          <p:nvPr/>
        </p:nvGrpSpPr>
        <p:grpSpPr>
          <a:xfrm>
            <a:off x="-2" y="0"/>
            <a:ext cx="9144003" cy="5143500"/>
            <a:chOff x="-2" y="0"/>
            <a:chExt cx="9144003" cy="5143500"/>
          </a:xfrm>
        </p:grpSpPr>
        <p:sp>
          <p:nvSpPr>
            <p:cNvPr id="7" name="Right Triangle 6">
              <a:extLst>
                <a:ext uri="{FF2B5EF4-FFF2-40B4-BE49-F238E27FC236}">
                  <a16:creationId xmlns:a16="http://schemas.microsoft.com/office/drawing/2014/main" id="{8114E723-989A-EB4F-8E7F-9719AAA724F7}"/>
                </a:ext>
              </a:extLst>
            </p:cNvPr>
            <p:cNvSpPr/>
            <p:nvPr/>
          </p:nvSpPr>
          <p:spPr>
            <a:xfrm flipH="1">
              <a:off x="2401557" y="0"/>
              <a:ext cx="6742444" cy="5143500"/>
            </a:xfrm>
            <a:prstGeom prst="rtTriangl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" name="Parallelogram 3">
              <a:extLst>
                <a:ext uri="{FF2B5EF4-FFF2-40B4-BE49-F238E27FC236}">
                  <a16:creationId xmlns:a16="http://schemas.microsoft.com/office/drawing/2014/main" id="{406D7F37-C12C-F24F-BBBD-FE2033D9F261}"/>
                </a:ext>
              </a:extLst>
            </p:cNvPr>
            <p:cNvSpPr/>
            <p:nvPr/>
          </p:nvSpPr>
          <p:spPr>
            <a:xfrm rot="5400000">
              <a:off x="4024103" y="-3788133"/>
              <a:ext cx="1095793" cy="9144001"/>
            </a:xfrm>
            <a:prstGeom prst="parallelogram">
              <a:avLst/>
            </a:prstGeom>
            <a:solidFill>
              <a:srgbClr val="269A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13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92A23E3-1B6A-4A4C-B49D-7D775C4303DB}"/>
                </a:ext>
              </a:extLst>
            </p:cNvPr>
            <p:cNvSpPr txBox="1"/>
            <p:nvPr/>
          </p:nvSpPr>
          <p:spPr>
            <a:xfrm>
              <a:off x="-2" y="0"/>
              <a:ext cx="9144001" cy="1116235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tIns="144000" bIns="108000" rtlCol="0">
              <a:spAutoFit/>
            </a:bodyPr>
            <a:lstStyle/>
            <a:p>
              <a:pPr algn="ctr"/>
              <a:r>
                <a:rPr lang="en-US" sz="2800" dirty="0">
                  <a:latin typeface="+mj-lt"/>
                </a:rPr>
                <a:t>REACH THE RIGHT PEOPLE, IN THE RIGHT PLACE, </a:t>
              </a:r>
            </a:p>
            <a:p>
              <a:pPr algn="ctr"/>
              <a:r>
                <a:rPr lang="en-US" sz="2800" dirty="0">
                  <a:latin typeface="+mj-lt"/>
                </a:rPr>
                <a:t>AT THE RIGHT TIME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8FCA8FD-8F3B-2A4F-9E9C-342780D528C4}"/>
                </a:ext>
              </a:extLst>
            </p:cNvPr>
            <p:cNvSpPr txBox="1"/>
            <p:nvPr/>
          </p:nvSpPr>
          <p:spPr>
            <a:xfrm>
              <a:off x="4331726" y="1599634"/>
              <a:ext cx="392605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Google Ads are shown to </a:t>
              </a:r>
              <a:r>
                <a:rPr lang="en-US" sz="2000" dirty="0"/>
                <a:t>engaged consumers</a:t>
              </a:r>
              <a:r>
                <a:rPr lang="en-US" sz="2000" dirty="0">
                  <a:latin typeface="+mj-lt"/>
                </a:rPr>
                <a:t> while they are actively searching for </a:t>
              </a:r>
              <a:r>
                <a:rPr lang="en-US" sz="2000" b="1" dirty="0">
                  <a:latin typeface="+mj-lt"/>
                </a:rPr>
                <a:t>the specific products or services you provide</a:t>
              </a:r>
              <a:r>
                <a:rPr lang="en-US" sz="2000" dirty="0">
                  <a:latin typeface="+mj-lt"/>
                </a:rPr>
                <a:t>.</a:t>
              </a:r>
              <a:endParaRPr lang="en-US" sz="2000" dirty="0">
                <a:solidFill>
                  <a:srgbClr val="269ADA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236DAE5-291B-674E-B387-F0E285D0D01A}"/>
                </a:ext>
              </a:extLst>
            </p:cNvPr>
            <p:cNvSpPr txBox="1"/>
            <p:nvPr/>
          </p:nvSpPr>
          <p:spPr>
            <a:xfrm>
              <a:off x="4352543" y="3403287"/>
              <a:ext cx="392605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>
                  <a:latin typeface="+mj-lt"/>
                </a:rPr>
                <a:t>Ads give </a:t>
              </a:r>
              <a:r>
                <a:rPr lang="en-US" sz="2100" b="1" dirty="0">
                  <a:latin typeface="+mj-lt"/>
                </a:rPr>
                <a:t>free branding awareness</a:t>
              </a:r>
              <a:r>
                <a:rPr lang="en-US" sz="2100" dirty="0">
                  <a:latin typeface="+mj-lt"/>
                </a:rPr>
                <a:t>, and you only pay when engaged consumers click through and </a:t>
              </a:r>
              <a:r>
                <a:rPr lang="en-US" sz="2100" dirty="0"/>
                <a:t>engage with you</a:t>
              </a:r>
              <a:r>
                <a:rPr lang="en-US" sz="2100" dirty="0">
                  <a:latin typeface="+mj-lt"/>
                </a:rPr>
                <a:t>.</a:t>
              </a:r>
              <a:endParaRPr lang="en-US" sz="1800" dirty="0">
                <a:solidFill>
                  <a:srgbClr val="269ADA"/>
                </a:solidFill>
              </a:endParaRPr>
            </a:p>
          </p:txBody>
        </p:sp>
        <p:sp>
          <p:nvSpPr>
            <p:cNvPr id="14" name="Right Triangle 13">
              <a:extLst>
                <a:ext uri="{FF2B5EF4-FFF2-40B4-BE49-F238E27FC236}">
                  <a16:creationId xmlns:a16="http://schemas.microsoft.com/office/drawing/2014/main" id="{4FE47043-5BE9-C443-BE59-D6B89881BF43}"/>
                </a:ext>
              </a:extLst>
            </p:cNvPr>
            <p:cNvSpPr/>
            <p:nvPr/>
          </p:nvSpPr>
          <p:spPr>
            <a:xfrm flipH="1">
              <a:off x="3808310" y="1442119"/>
              <a:ext cx="241186" cy="3465410"/>
            </a:xfrm>
            <a:prstGeom prst="rtTriangle">
              <a:avLst/>
            </a:prstGeom>
            <a:solidFill>
              <a:srgbClr val="269A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62141A7-E4A8-7D4C-969B-7C2077E3DD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4119" y="2726674"/>
              <a:ext cx="2168685" cy="2416826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86026DC-A814-9C4D-90A6-894B7C1AA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6491" y="1442119"/>
              <a:ext cx="3137342" cy="9747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91052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E310C78-3C78-E944-96A6-8769892B7124}"/>
              </a:ext>
            </a:extLst>
          </p:cNvPr>
          <p:cNvGrpSpPr/>
          <p:nvPr/>
        </p:nvGrpSpPr>
        <p:grpSpPr>
          <a:xfrm>
            <a:off x="-2" y="0"/>
            <a:ext cx="9144003" cy="5143500"/>
            <a:chOff x="-2" y="0"/>
            <a:chExt cx="9144003" cy="5143500"/>
          </a:xfrm>
        </p:grpSpPr>
        <p:sp>
          <p:nvSpPr>
            <p:cNvPr id="7" name="Right Triangle 6">
              <a:extLst>
                <a:ext uri="{FF2B5EF4-FFF2-40B4-BE49-F238E27FC236}">
                  <a16:creationId xmlns:a16="http://schemas.microsoft.com/office/drawing/2014/main" id="{8114E723-989A-EB4F-8E7F-9719AAA724F7}"/>
                </a:ext>
              </a:extLst>
            </p:cNvPr>
            <p:cNvSpPr/>
            <p:nvPr/>
          </p:nvSpPr>
          <p:spPr>
            <a:xfrm flipH="1" flipV="1">
              <a:off x="2401557" y="0"/>
              <a:ext cx="6742444" cy="5143500"/>
            </a:xfrm>
            <a:prstGeom prst="rtTriangl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" name="Parallelogram 3">
              <a:extLst>
                <a:ext uri="{FF2B5EF4-FFF2-40B4-BE49-F238E27FC236}">
                  <a16:creationId xmlns:a16="http://schemas.microsoft.com/office/drawing/2014/main" id="{406D7F37-C12C-F24F-BBBD-FE2033D9F261}"/>
                </a:ext>
              </a:extLst>
            </p:cNvPr>
            <p:cNvSpPr/>
            <p:nvPr/>
          </p:nvSpPr>
          <p:spPr>
            <a:xfrm rot="5400000">
              <a:off x="4024103" y="-3788133"/>
              <a:ext cx="1095793" cy="9144001"/>
            </a:xfrm>
            <a:prstGeom prst="parallelogram">
              <a:avLst/>
            </a:prstGeom>
            <a:solidFill>
              <a:srgbClr val="269A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13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92A23E3-1B6A-4A4C-B49D-7D775C4303DB}"/>
                </a:ext>
              </a:extLst>
            </p:cNvPr>
            <p:cNvSpPr txBox="1"/>
            <p:nvPr/>
          </p:nvSpPr>
          <p:spPr>
            <a:xfrm>
              <a:off x="-2" y="0"/>
              <a:ext cx="9144001" cy="1116235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tIns="144000" bIns="108000" rtlCol="0">
              <a:spAutoFit/>
            </a:bodyPr>
            <a:lstStyle/>
            <a:p>
              <a:pPr algn="ctr"/>
              <a:r>
                <a:rPr lang="en-US" sz="2800" dirty="0">
                  <a:latin typeface="+mj-lt"/>
                </a:rPr>
                <a:t>THE BIG GUYS ALL USE GOOGLE ADS -</a:t>
              </a:r>
            </a:p>
            <a:p>
              <a:pPr algn="ctr"/>
              <a:r>
                <a:rPr lang="en-US" sz="2800" dirty="0">
                  <a:latin typeface="+mj-lt"/>
                </a:rPr>
                <a:t>BECAUSE THEY WORK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11C0C0C-9C77-6A4A-A519-B71780ED8A85}"/>
                </a:ext>
              </a:extLst>
            </p:cNvPr>
            <p:cNvSpPr txBox="1"/>
            <p:nvPr/>
          </p:nvSpPr>
          <p:spPr>
            <a:xfrm>
              <a:off x="4389514" y="3493056"/>
              <a:ext cx="4409769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>
                  <a:latin typeface="+mj-lt"/>
                </a:rPr>
                <a:t>But competing with the resources and budgets of larger competitors </a:t>
              </a:r>
              <a:r>
                <a:rPr lang="en-US" sz="2100" dirty="0"/>
                <a:t>can be a struggle for small businesses</a:t>
              </a:r>
              <a:endParaRPr lang="en-US" sz="1800" b="1" dirty="0">
                <a:solidFill>
                  <a:srgbClr val="269ADA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32E29A9-0970-4245-9FEF-FA3473885B08}"/>
                </a:ext>
              </a:extLst>
            </p:cNvPr>
            <p:cNvSpPr txBox="1"/>
            <p:nvPr/>
          </p:nvSpPr>
          <p:spPr>
            <a:xfrm>
              <a:off x="4392538" y="1657685"/>
              <a:ext cx="4409769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>
                  <a:latin typeface="+mj-lt"/>
                </a:rPr>
                <a:t>The average business sees a </a:t>
              </a:r>
              <a:r>
                <a:rPr lang="en-US" sz="2400" b="1" dirty="0">
                  <a:latin typeface="+mj-lt"/>
                </a:rPr>
                <a:t>2-25x </a:t>
              </a:r>
              <a:r>
                <a:rPr lang="en-US" sz="2000" b="1" dirty="0">
                  <a:latin typeface="+mj-lt"/>
                </a:rPr>
                <a:t>return</a:t>
              </a:r>
              <a:r>
                <a:rPr lang="en-US" sz="2100" dirty="0">
                  <a:latin typeface="+mj-lt"/>
                </a:rPr>
                <a:t> for </a:t>
              </a:r>
              <a:r>
                <a:rPr lang="en-US" sz="2100" b="1" dirty="0">
                  <a:latin typeface="+mj-lt"/>
                </a:rPr>
                <a:t>every $1 spent</a:t>
              </a:r>
              <a:r>
                <a:rPr lang="en-US" sz="2100" dirty="0">
                  <a:latin typeface="+mj-lt"/>
                </a:rPr>
                <a:t> on Google Ads. This is better than any other advertising medium out there today</a:t>
              </a:r>
              <a:endParaRPr lang="en-US" sz="1800" dirty="0">
                <a:solidFill>
                  <a:srgbClr val="269ADA"/>
                </a:solidFill>
              </a:endParaRPr>
            </a:p>
          </p:txBody>
        </p:sp>
        <p:sp>
          <p:nvSpPr>
            <p:cNvPr id="29" name="Right Triangle 28">
              <a:extLst>
                <a:ext uri="{FF2B5EF4-FFF2-40B4-BE49-F238E27FC236}">
                  <a16:creationId xmlns:a16="http://schemas.microsoft.com/office/drawing/2014/main" id="{76E079CC-3642-B54F-8391-B347B78509E3}"/>
                </a:ext>
              </a:extLst>
            </p:cNvPr>
            <p:cNvSpPr/>
            <p:nvPr/>
          </p:nvSpPr>
          <p:spPr>
            <a:xfrm flipH="1">
              <a:off x="3923413" y="1657685"/>
              <a:ext cx="206127" cy="2897200"/>
            </a:xfrm>
            <a:prstGeom prst="rtTriangle">
              <a:avLst/>
            </a:prstGeom>
            <a:solidFill>
              <a:srgbClr val="269A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EB12405E-901B-B641-A7D8-61B63DDA21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747397"/>
              <a:ext cx="2281821" cy="3396103"/>
            </a:xfrm>
            <a:prstGeom prst="rect">
              <a:avLst/>
            </a:prstGeom>
          </p:spPr>
        </p:pic>
        <p:pic>
          <p:nvPicPr>
            <p:cNvPr id="31" name="Google Shape;159;p20">
              <a:extLst>
                <a:ext uri="{FF2B5EF4-FFF2-40B4-BE49-F238E27FC236}">
                  <a16:creationId xmlns:a16="http://schemas.microsoft.com/office/drawing/2014/main" id="{E7C42CD0-CDF2-F145-A10A-F5B969E04031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994691" y="2335807"/>
              <a:ext cx="2188403" cy="471886"/>
            </a:xfrm>
            <a:prstGeom prst="rect">
              <a:avLst/>
            </a:prstGeom>
            <a:noFill/>
            <a:ln w="19050" cap="flat" cmpd="sng">
              <a:noFill/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10800000" algn="r" rotWithShape="0">
                <a:prstClr val="black">
                  <a:alpha val="28000"/>
                </a:prstClr>
              </a:outerShdw>
            </a:effectLst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86672F3E-E7FF-C44C-97F1-26A254D9A9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75795" y="1823240"/>
              <a:ext cx="1862448" cy="18662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70331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AF1D5E95-C31D-4846-BA84-5A87AA8C85D5}"/>
              </a:ext>
            </a:extLst>
          </p:cNvPr>
          <p:cNvGrpSpPr/>
          <p:nvPr/>
        </p:nvGrpSpPr>
        <p:grpSpPr>
          <a:xfrm>
            <a:off x="-4" y="0"/>
            <a:ext cx="9144005" cy="5161586"/>
            <a:chOff x="-4" y="0"/>
            <a:chExt cx="9144005" cy="516158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D504AE2-804F-384A-85F8-7501FCD9E4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67000"/>
            </a:blip>
            <a:stretch>
              <a:fillRect/>
            </a:stretch>
          </p:blipFill>
          <p:spPr>
            <a:xfrm>
              <a:off x="-4" y="18086"/>
              <a:ext cx="7771158" cy="5143500"/>
            </a:xfrm>
            <a:prstGeom prst="rect">
              <a:avLst/>
            </a:prstGeom>
          </p:spPr>
        </p:pic>
        <p:sp>
          <p:nvSpPr>
            <p:cNvPr id="7" name="Right Triangle 6">
              <a:extLst>
                <a:ext uri="{FF2B5EF4-FFF2-40B4-BE49-F238E27FC236}">
                  <a16:creationId xmlns:a16="http://schemas.microsoft.com/office/drawing/2014/main" id="{8114E723-989A-EB4F-8E7F-9719AAA724F7}"/>
                </a:ext>
              </a:extLst>
            </p:cNvPr>
            <p:cNvSpPr/>
            <p:nvPr/>
          </p:nvSpPr>
          <p:spPr>
            <a:xfrm flipH="1">
              <a:off x="2401557" y="0"/>
              <a:ext cx="6742444" cy="5143500"/>
            </a:xfrm>
            <a:prstGeom prst="rtTriangl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" name="Parallelogram 3">
              <a:extLst>
                <a:ext uri="{FF2B5EF4-FFF2-40B4-BE49-F238E27FC236}">
                  <a16:creationId xmlns:a16="http://schemas.microsoft.com/office/drawing/2014/main" id="{406D7F37-C12C-F24F-BBBD-FE2033D9F261}"/>
                </a:ext>
              </a:extLst>
            </p:cNvPr>
            <p:cNvSpPr/>
            <p:nvPr/>
          </p:nvSpPr>
          <p:spPr>
            <a:xfrm rot="5400000">
              <a:off x="4024103" y="-3788133"/>
              <a:ext cx="1095793" cy="9144001"/>
            </a:xfrm>
            <a:prstGeom prst="parallelogram">
              <a:avLst/>
            </a:prstGeom>
            <a:solidFill>
              <a:srgbClr val="269A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13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92A23E3-1B6A-4A4C-B49D-7D775C4303DB}"/>
                </a:ext>
              </a:extLst>
            </p:cNvPr>
            <p:cNvSpPr txBox="1"/>
            <p:nvPr/>
          </p:nvSpPr>
          <p:spPr>
            <a:xfrm>
              <a:off x="-2" y="0"/>
              <a:ext cx="9144001" cy="1116235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tIns="144000" bIns="108000" rtlCol="0">
              <a:spAutoFit/>
            </a:bodyPr>
            <a:lstStyle/>
            <a:p>
              <a:pPr algn="ctr"/>
              <a:r>
                <a:rPr lang="en-US" sz="2800" dirty="0">
                  <a:latin typeface="+mj-lt"/>
                </a:rPr>
                <a:t>AUTOMATION OPENS UP THE DOOR </a:t>
              </a:r>
              <a:br>
                <a:rPr lang="en-US" sz="2800" dirty="0">
                  <a:latin typeface="+mj-lt"/>
                </a:rPr>
              </a:br>
              <a:r>
                <a:rPr lang="en-US" sz="2800" dirty="0">
                  <a:latin typeface="+mj-lt"/>
                </a:rPr>
                <a:t>FOR SMALL BUSINESSES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B5E2939-3CAA-4945-B8A4-4B0849A50BC7}"/>
                </a:ext>
              </a:extLst>
            </p:cNvPr>
            <p:cNvSpPr txBox="1"/>
            <p:nvPr/>
          </p:nvSpPr>
          <p:spPr>
            <a:xfrm>
              <a:off x="3678561" y="1542670"/>
              <a:ext cx="36281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+mj-lt"/>
                </a:rPr>
                <a:t>WITH AUTOMATION YOU:</a:t>
              </a:r>
              <a:endParaRPr lang="en-US" sz="2400" b="1" dirty="0">
                <a:solidFill>
                  <a:srgbClr val="269ADA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64DBAC2-7EC7-1E4C-A198-2A1F611C665B}"/>
                </a:ext>
              </a:extLst>
            </p:cNvPr>
            <p:cNvSpPr txBox="1"/>
            <p:nvPr/>
          </p:nvSpPr>
          <p:spPr>
            <a:xfrm>
              <a:off x="3723832" y="2157076"/>
              <a:ext cx="505145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b="1" dirty="0">
                  <a:latin typeface="+mj-lt"/>
                </a:rPr>
                <a:t>SAVE TIME </a:t>
              </a:r>
              <a:r>
                <a:rPr lang="en-US" sz="2100" dirty="0">
                  <a:solidFill>
                    <a:srgbClr val="269ADA"/>
                  </a:solidFill>
                  <a:latin typeface="+mj-lt"/>
                </a:rPr>
                <a:t>|</a:t>
              </a:r>
              <a:r>
                <a:rPr lang="en-US" sz="2100" dirty="0">
                  <a:latin typeface="+mj-lt"/>
                </a:rPr>
                <a:t> automation handles all aspects of setup and monitoring of your campaign, allowing you to spend your valuable time on better things</a:t>
              </a:r>
              <a:endParaRPr lang="en-US" sz="1800" dirty="0">
                <a:solidFill>
                  <a:srgbClr val="269ADA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C73A636-0CA0-1740-BF2E-E45C32E8B3C1}"/>
                </a:ext>
              </a:extLst>
            </p:cNvPr>
            <p:cNvSpPr txBox="1"/>
            <p:nvPr/>
          </p:nvSpPr>
          <p:spPr>
            <a:xfrm>
              <a:off x="3732698" y="3692482"/>
              <a:ext cx="5051458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b="1" dirty="0">
                  <a:latin typeface="+mj-lt"/>
                </a:rPr>
                <a:t>SAVE MONEY </a:t>
              </a:r>
              <a:r>
                <a:rPr lang="en-US" sz="2100" dirty="0">
                  <a:solidFill>
                    <a:srgbClr val="269ADA"/>
                  </a:solidFill>
                  <a:latin typeface="+mj-lt"/>
                </a:rPr>
                <a:t>|</a:t>
              </a:r>
              <a:r>
                <a:rPr lang="en-US" sz="2100" dirty="0">
                  <a:latin typeface="+mj-lt"/>
                </a:rPr>
                <a:t> with automaton most of your budget goes into your actual ad spend, not to high consulting or management fees</a:t>
              </a:r>
              <a:endParaRPr lang="en-US" sz="1800" b="1" dirty="0">
                <a:solidFill>
                  <a:srgbClr val="269ADA"/>
                </a:solidFill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A5C7A5A-5FF5-5B4B-9F15-5137AD0BC2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0497" y="1435401"/>
              <a:ext cx="2149047" cy="2153444"/>
            </a:xfrm>
            <a:prstGeom prst="rect">
              <a:avLst/>
            </a:prstGeom>
          </p:spPr>
        </p:pic>
        <p:sp>
          <p:nvSpPr>
            <p:cNvPr id="17" name="Right Triangle 16">
              <a:extLst>
                <a:ext uri="{FF2B5EF4-FFF2-40B4-BE49-F238E27FC236}">
                  <a16:creationId xmlns:a16="http://schemas.microsoft.com/office/drawing/2014/main" id="{BC9C6D52-C3FB-AB4E-AA33-51565DA066B7}"/>
                </a:ext>
              </a:extLst>
            </p:cNvPr>
            <p:cNvSpPr/>
            <p:nvPr/>
          </p:nvSpPr>
          <p:spPr>
            <a:xfrm flipH="1">
              <a:off x="3220007" y="1412624"/>
              <a:ext cx="283146" cy="3406269"/>
            </a:xfrm>
            <a:prstGeom prst="rtTriangle">
              <a:avLst/>
            </a:prstGeom>
            <a:solidFill>
              <a:srgbClr val="269A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58514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8114E723-989A-EB4F-8E7F-9719AAA724F7}"/>
              </a:ext>
            </a:extLst>
          </p:cNvPr>
          <p:cNvSpPr/>
          <p:nvPr/>
        </p:nvSpPr>
        <p:spPr>
          <a:xfrm flipH="1" flipV="1">
            <a:off x="2401557" y="0"/>
            <a:ext cx="6742444" cy="5143500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406D7F37-C12C-F24F-BBBD-FE2033D9F261}"/>
              </a:ext>
            </a:extLst>
          </p:cNvPr>
          <p:cNvSpPr/>
          <p:nvPr/>
        </p:nvSpPr>
        <p:spPr>
          <a:xfrm rot="5400000">
            <a:off x="4024103" y="-3788133"/>
            <a:ext cx="1095793" cy="9144001"/>
          </a:xfrm>
          <a:prstGeom prst="parallelogram">
            <a:avLst/>
          </a:prstGeom>
          <a:solidFill>
            <a:srgbClr val="269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2A23E3-1B6A-4A4C-B49D-7D775C4303DB}"/>
              </a:ext>
            </a:extLst>
          </p:cNvPr>
          <p:cNvSpPr txBox="1"/>
          <p:nvPr/>
        </p:nvSpPr>
        <p:spPr>
          <a:xfrm>
            <a:off x="-2" y="0"/>
            <a:ext cx="9144001" cy="1062918"/>
          </a:xfrm>
          <a:prstGeom prst="rect">
            <a:avLst/>
          </a:prstGeom>
          <a:solidFill>
            <a:schemeClr val="bg2"/>
          </a:solidFill>
        </p:spPr>
        <p:txBody>
          <a:bodyPr wrap="square" tIns="251999" bIns="251999" rtlCol="0">
            <a:spAutoFit/>
          </a:bodyPr>
          <a:lstStyle/>
          <a:p>
            <a:pPr algn="ctr"/>
            <a:r>
              <a:rPr lang="en-US" sz="3600" dirty="0">
                <a:latin typeface="+mj-lt"/>
              </a:rPr>
              <a:t>HOW IT WORKS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5E2939-3CAA-4945-B8A4-4B0849A50BC7}"/>
              </a:ext>
            </a:extLst>
          </p:cNvPr>
          <p:cNvSpPr txBox="1"/>
          <p:nvPr/>
        </p:nvSpPr>
        <p:spPr>
          <a:xfrm>
            <a:off x="1637068" y="1771878"/>
            <a:ext cx="27432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+mj-lt"/>
              </a:rPr>
              <a:t>You tell us a little bit about your business</a:t>
            </a:r>
            <a:endParaRPr lang="en-US" sz="1800" dirty="0">
              <a:solidFill>
                <a:srgbClr val="269ADA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4DBAC2-7EC7-1E4C-A198-2A1F611C665B}"/>
              </a:ext>
            </a:extLst>
          </p:cNvPr>
          <p:cNvSpPr txBox="1"/>
          <p:nvPr/>
        </p:nvSpPr>
        <p:spPr>
          <a:xfrm>
            <a:off x="6002594" y="1788702"/>
            <a:ext cx="28906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+mj-lt"/>
              </a:rPr>
              <a:t>We create Google Ads tailored to your business</a:t>
            </a:r>
            <a:endParaRPr lang="en-US" sz="1800" dirty="0">
              <a:solidFill>
                <a:srgbClr val="269ADA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C6F6FDD-6C1B-5542-8528-70BDD4BC7EA3}"/>
              </a:ext>
            </a:extLst>
          </p:cNvPr>
          <p:cNvSpPr/>
          <p:nvPr/>
        </p:nvSpPr>
        <p:spPr>
          <a:xfrm>
            <a:off x="412955" y="1681310"/>
            <a:ext cx="1032387" cy="1032387"/>
          </a:xfrm>
          <a:prstGeom prst="ellipse">
            <a:avLst/>
          </a:prstGeom>
          <a:solidFill>
            <a:srgbClr val="269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4FE0A19-0AEE-FF4D-87E4-213CB793BD79}"/>
              </a:ext>
            </a:extLst>
          </p:cNvPr>
          <p:cNvSpPr/>
          <p:nvPr/>
        </p:nvSpPr>
        <p:spPr>
          <a:xfrm>
            <a:off x="4769892" y="1681309"/>
            <a:ext cx="1032387" cy="1032387"/>
          </a:xfrm>
          <a:prstGeom prst="ellipse">
            <a:avLst/>
          </a:prstGeom>
          <a:solidFill>
            <a:srgbClr val="269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FD9CF26-616D-2445-8EB7-4A4A8876F668}"/>
              </a:ext>
            </a:extLst>
          </p:cNvPr>
          <p:cNvSpPr/>
          <p:nvPr/>
        </p:nvSpPr>
        <p:spPr>
          <a:xfrm>
            <a:off x="412955" y="3338050"/>
            <a:ext cx="1032387" cy="1032387"/>
          </a:xfrm>
          <a:prstGeom prst="ellipse">
            <a:avLst/>
          </a:prstGeom>
          <a:solidFill>
            <a:srgbClr val="269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356987-AA33-2645-B3A3-687DB131EBCE}"/>
              </a:ext>
            </a:extLst>
          </p:cNvPr>
          <p:cNvSpPr txBox="1"/>
          <p:nvPr/>
        </p:nvSpPr>
        <p:spPr>
          <a:xfrm>
            <a:off x="1637067" y="3411171"/>
            <a:ext cx="274320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+mj-lt"/>
              </a:rPr>
              <a:t>We optimize your ads to fit your budget and target audience</a:t>
            </a:r>
            <a:endParaRPr lang="en-US" sz="1800" dirty="0">
              <a:solidFill>
                <a:srgbClr val="269ADA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9C8C09-E306-2C42-822F-EA502614CCFD}"/>
              </a:ext>
            </a:extLst>
          </p:cNvPr>
          <p:cNvSpPr txBox="1"/>
          <p:nvPr/>
        </p:nvSpPr>
        <p:spPr>
          <a:xfrm>
            <a:off x="6002593" y="3441783"/>
            <a:ext cx="289068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+mj-lt"/>
              </a:rPr>
              <a:t>We continuously monitor and improve your campaign over time</a:t>
            </a:r>
            <a:endParaRPr lang="en-US" sz="1800" dirty="0">
              <a:solidFill>
                <a:srgbClr val="269ADA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B6FCE6C-221E-4940-9DA0-CB4CE3CA980C}"/>
              </a:ext>
            </a:extLst>
          </p:cNvPr>
          <p:cNvSpPr/>
          <p:nvPr/>
        </p:nvSpPr>
        <p:spPr>
          <a:xfrm>
            <a:off x="4769891" y="3334390"/>
            <a:ext cx="1032387" cy="1032387"/>
          </a:xfrm>
          <a:prstGeom prst="ellipse">
            <a:avLst/>
          </a:prstGeom>
          <a:solidFill>
            <a:srgbClr val="269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74073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8114E723-989A-EB4F-8E7F-9719AAA724F7}"/>
              </a:ext>
            </a:extLst>
          </p:cNvPr>
          <p:cNvSpPr/>
          <p:nvPr/>
        </p:nvSpPr>
        <p:spPr>
          <a:xfrm flipH="1">
            <a:off x="2401557" y="0"/>
            <a:ext cx="6742444" cy="5143500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9CB2D87-60ED-AD46-A1E9-CA728B3047D6}"/>
              </a:ext>
            </a:extLst>
          </p:cNvPr>
          <p:cNvCxnSpPr/>
          <p:nvPr/>
        </p:nvCxnSpPr>
        <p:spPr>
          <a:xfrm>
            <a:off x="-2" y="4439265"/>
            <a:ext cx="9144001" cy="0"/>
          </a:xfrm>
          <a:prstGeom prst="line">
            <a:avLst/>
          </a:prstGeom>
          <a:ln w="22225">
            <a:solidFill>
              <a:srgbClr val="269A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E03986E9-654C-6649-B6E4-95593B671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461" y="1527946"/>
            <a:ext cx="2223881" cy="120089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EFA5E6A-1CDD-4640-9E72-7156B9B5AF5D}"/>
              </a:ext>
            </a:extLst>
          </p:cNvPr>
          <p:cNvSpPr txBox="1"/>
          <p:nvPr/>
        </p:nvSpPr>
        <p:spPr>
          <a:xfrm>
            <a:off x="336127" y="3051729"/>
            <a:ext cx="2747419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YOUR COMPANY NAME</a:t>
            </a:r>
          </a:p>
          <a:p>
            <a:r>
              <a:rPr lang="en-US" sz="1800" dirty="0">
                <a:solidFill>
                  <a:srgbClr val="269ADA"/>
                </a:solidFill>
              </a:rPr>
              <a:t>PHONE:</a:t>
            </a:r>
            <a:br>
              <a:rPr lang="en-US" sz="1800" dirty="0">
                <a:solidFill>
                  <a:srgbClr val="269ADA"/>
                </a:solidFill>
              </a:rPr>
            </a:br>
            <a:r>
              <a:rPr lang="en-US" sz="1800" dirty="0">
                <a:solidFill>
                  <a:srgbClr val="269ADA"/>
                </a:solidFill>
              </a:rPr>
              <a:t>EMAIL: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D89A3AD-FB14-D542-AC99-C8938F23F1BF}"/>
              </a:ext>
            </a:extLst>
          </p:cNvPr>
          <p:cNvGrpSpPr/>
          <p:nvPr/>
        </p:nvGrpSpPr>
        <p:grpSpPr>
          <a:xfrm>
            <a:off x="-2" y="0"/>
            <a:ext cx="9144002" cy="5009497"/>
            <a:chOff x="-2" y="0"/>
            <a:chExt cx="9144002" cy="5009497"/>
          </a:xfrm>
        </p:grpSpPr>
        <p:sp>
          <p:nvSpPr>
            <p:cNvPr id="4" name="Parallelogram 3">
              <a:extLst>
                <a:ext uri="{FF2B5EF4-FFF2-40B4-BE49-F238E27FC236}">
                  <a16:creationId xmlns:a16="http://schemas.microsoft.com/office/drawing/2014/main" id="{406D7F37-C12C-F24F-BBBD-FE2033D9F261}"/>
                </a:ext>
              </a:extLst>
            </p:cNvPr>
            <p:cNvSpPr/>
            <p:nvPr/>
          </p:nvSpPr>
          <p:spPr>
            <a:xfrm rot="5400000">
              <a:off x="4024103" y="-3788133"/>
              <a:ext cx="1095793" cy="9144001"/>
            </a:xfrm>
            <a:prstGeom prst="parallelogram">
              <a:avLst/>
            </a:prstGeom>
            <a:solidFill>
              <a:srgbClr val="269A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13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92A23E3-1B6A-4A4C-B49D-7D775C4303DB}"/>
                </a:ext>
              </a:extLst>
            </p:cNvPr>
            <p:cNvSpPr txBox="1"/>
            <p:nvPr/>
          </p:nvSpPr>
          <p:spPr>
            <a:xfrm>
              <a:off x="-2" y="0"/>
              <a:ext cx="9144001" cy="1116235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tIns="144000" bIns="108000" rtlCol="0">
              <a:spAutoFit/>
            </a:bodyPr>
            <a:lstStyle/>
            <a:p>
              <a:pPr algn="ctr"/>
              <a:r>
                <a:rPr lang="en-US" sz="2800" dirty="0">
                  <a:latin typeface="+mj-lt"/>
                </a:rPr>
                <a:t>START GETTING NEW CUSTOMERS FROM AUTOMATED GOOGLE ADS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B5E2939-3CAA-4945-B8A4-4B0849A50BC7}"/>
                </a:ext>
              </a:extLst>
            </p:cNvPr>
            <p:cNvSpPr txBox="1"/>
            <p:nvPr/>
          </p:nvSpPr>
          <p:spPr>
            <a:xfrm>
              <a:off x="4572000" y="1479255"/>
              <a:ext cx="423278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>
                  <a:latin typeface="+mj-lt"/>
                </a:rPr>
                <a:t>With low budget starting points, </a:t>
              </a:r>
              <a:r>
                <a:rPr lang="en-US" sz="2100" b="1" dirty="0">
                  <a:latin typeface="+mj-lt"/>
                </a:rPr>
                <a:t>small businesses can reap the benefits</a:t>
              </a:r>
              <a:r>
                <a:rPr lang="en-US" sz="2100" dirty="0">
                  <a:latin typeface="+mj-lt"/>
                </a:rPr>
                <a:t> of Google Ads like their larger competitors</a:t>
              </a:r>
              <a:endParaRPr lang="en-US" sz="1800" dirty="0">
                <a:solidFill>
                  <a:srgbClr val="269ADA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83D72A5-C153-454E-AAF3-5739FF530714}"/>
                </a:ext>
              </a:extLst>
            </p:cNvPr>
            <p:cNvSpPr txBox="1"/>
            <p:nvPr/>
          </p:nvSpPr>
          <p:spPr>
            <a:xfrm>
              <a:off x="4572000" y="3134668"/>
              <a:ext cx="3952571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>
                  <a:latin typeface="+mj-lt"/>
                </a:rPr>
                <a:t>Try Automated Google Ads for your business and </a:t>
              </a:r>
              <a:r>
                <a:rPr lang="en-US" sz="2100" b="1" dirty="0">
                  <a:latin typeface="+mj-lt"/>
                </a:rPr>
                <a:t>start receiving new customers</a:t>
              </a:r>
              <a:r>
                <a:rPr lang="en-US" sz="2100" dirty="0">
                  <a:latin typeface="+mj-lt"/>
                </a:rPr>
                <a:t> in your target market</a:t>
              </a:r>
              <a:endParaRPr lang="en-US" sz="1800" dirty="0">
                <a:solidFill>
                  <a:srgbClr val="269ADA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3476BD9-4CB0-8149-9496-12196336668A}"/>
                </a:ext>
              </a:extLst>
            </p:cNvPr>
            <p:cNvSpPr txBox="1"/>
            <p:nvPr/>
          </p:nvSpPr>
          <p:spPr>
            <a:xfrm>
              <a:off x="1552304" y="4593999"/>
              <a:ext cx="2288432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>
                  <a:latin typeface="+mj-lt"/>
                </a:rPr>
                <a:t>FAST, EASY SETUP</a:t>
              </a:r>
              <a:endParaRPr lang="en-US" sz="1800" dirty="0">
                <a:solidFill>
                  <a:srgbClr val="269ADA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0A811B8-923C-FF4D-8DD9-4750B2396288}"/>
                </a:ext>
              </a:extLst>
            </p:cNvPr>
            <p:cNvSpPr txBox="1"/>
            <p:nvPr/>
          </p:nvSpPr>
          <p:spPr>
            <a:xfrm>
              <a:off x="5442203" y="4587808"/>
              <a:ext cx="211885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>
                  <a:latin typeface="+mj-lt"/>
                </a:rPr>
                <a:t>WORKS 24/7/365</a:t>
              </a:r>
              <a:endParaRPr lang="en-US" sz="1800" dirty="0">
                <a:solidFill>
                  <a:srgbClr val="269ADA"/>
                </a:solidFill>
              </a:endParaRPr>
            </a:p>
          </p:txBody>
        </p:sp>
        <p:pic>
          <p:nvPicPr>
            <p:cNvPr id="11" name="Graphic 10" descr="Checkmark">
              <a:extLst>
                <a:ext uri="{FF2B5EF4-FFF2-40B4-BE49-F238E27FC236}">
                  <a16:creationId xmlns:a16="http://schemas.microsoft.com/office/drawing/2014/main" id="{06D954EC-9175-964C-90FC-2371F40C8C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312306" y="4637789"/>
              <a:ext cx="238192" cy="367761"/>
            </a:xfrm>
            <a:prstGeom prst="rect">
              <a:avLst/>
            </a:prstGeom>
          </p:spPr>
        </p:pic>
        <p:pic>
          <p:nvPicPr>
            <p:cNvPr id="22" name="Graphic 21" descr="Checkmark">
              <a:extLst>
                <a:ext uri="{FF2B5EF4-FFF2-40B4-BE49-F238E27FC236}">
                  <a16:creationId xmlns:a16="http://schemas.microsoft.com/office/drawing/2014/main" id="{70DCB909-E7A9-EC44-AC93-7990267AB1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04011" y="4611676"/>
              <a:ext cx="238192" cy="367761"/>
            </a:xfrm>
            <a:prstGeom prst="rect">
              <a:avLst/>
            </a:prstGeom>
          </p:spPr>
        </p:pic>
        <p:sp>
          <p:nvSpPr>
            <p:cNvPr id="25" name="Right Triangle 24">
              <a:extLst>
                <a:ext uri="{FF2B5EF4-FFF2-40B4-BE49-F238E27FC236}">
                  <a16:creationId xmlns:a16="http://schemas.microsoft.com/office/drawing/2014/main" id="{7EC750CB-DB8D-2647-91BC-CF1E37600F36}"/>
                </a:ext>
              </a:extLst>
            </p:cNvPr>
            <p:cNvSpPr/>
            <p:nvPr/>
          </p:nvSpPr>
          <p:spPr>
            <a:xfrm flipH="1">
              <a:off x="4232786" y="1418470"/>
              <a:ext cx="162230" cy="3020787"/>
            </a:xfrm>
            <a:prstGeom prst="rtTriangle">
              <a:avLst/>
            </a:prstGeom>
            <a:solidFill>
              <a:srgbClr val="269A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2592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1457</TotalTime>
  <Words>319</Words>
  <Application>Microsoft Macintosh PowerPoint</Application>
  <PresentationFormat>On-screen Show (16:9)</PresentationFormat>
  <Paragraphs>34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Ryan</dc:creator>
  <cp:lastModifiedBy>Christina Ryan</cp:lastModifiedBy>
  <cp:revision>34</cp:revision>
  <dcterms:created xsi:type="dcterms:W3CDTF">2020-01-29T20:38:00Z</dcterms:created>
  <dcterms:modified xsi:type="dcterms:W3CDTF">2020-01-30T20:55:07Z</dcterms:modified>
</cp:coreProperties>
</file>